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6" r:id="rId2"/>
    <p:sldId id="895" r:id="rId3"/>
    <p:sldId id="920" r:id="rId4"/>
    <p:sldId id="1049" r:id="rId5"/>
    <p:sldId id="1073" r:id="rId6"/>
    <p:sldId id="906" r:id="rId7"/>
    <p:sldId id="938" r:id="rId8"/>
    <p:sldId id="1051" r:id="rId9"/>
    <p:sldId id="915" r:id="rId10"/>
    <p:sldId id="1034" r:id="rId11"/>
    <p:sldId id="1013" r:id="rId12"/>
    <p:sldId id="913" r:id="rId13"/>
    <p:sldId id="939" r:id="rId14"/>
    <p:sldId id="940" r:id="rId15"/>
    <p:sldId id="941" r:id="rId16"/>
    <p:sldId id="1069" r:id="rId17"/>
    <p:sldId id="1070" r:id="rId18"/>
    <p:sldId id="955" r:id="rId19"/>
    <p:sldId id="949" r:id="rId20"/>
    <p:sldId id="945" r:id="rId21"/>
    <p:sldId id="1052" r:id="rId22"/>
    <p:sldId id="1031" r:id="rId23"/>
    <p:sldId id="1029" r:id="rId24"/>
    <p:sldId id="1054" r:id="rId25"/>
    <p:sldId id="1028" r:id="rId26"/>
    <p:sldId id="1061" r:id="rId27"/>
    <p:sldId id="1056" r:id="rId28"/>
    <p:sldId id="1057" r:id="rId29"/>
    <p:sldId id="1065" r:id="rId30"/>
    <p:sldId id="1009" r:id="rId31"/>
    <p:sldId id="1018" r:id="rId32"/>
    <p:sldId id="1042" r:id="rId33"/>
    <p:sldId id="1068" r:id="rId34"/>
    <p:sldId id="1045" r:id="rId35"/>
    <p:sldId id="1044" r:id="rId36"/>
    <p:sldId id="1025" r:id="rId37"/>
    <p:sldId id="988" r:id="rId38"/>
    <p:sldId id="107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20000"/>
    <a:srgbClr val="FF9B57"/>
    <a:srgbClr val="0000FF"/>
    <a:srgbClr val="000099"/>
    <a:srgbClr val="000000"/>
    <a:srgbClr val="4C0000"/>
    <a:srgbClr val="5C0000"/>
    <a:srgbClr val="558E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38B1855-1B75-4FBE-930C-398BA8C253C6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87" autoAdjust="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432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D98C45B-9714-4153-A59D-55A6974328B6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F10E68-D2D7-4008-ACD9-13CBF1603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70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6639BF-58B5-4B20-BC3C-80C6AA4C703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93B34C-6836-4C0C-B3F8-656C3CB95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597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3B34C-6836-4C0C-B3F8-656C3CB95DF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</a:rPr>
              <a:t>Лебедь рак щука</a:t>
            </a: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5019" y="8684887"/>
            <a:ext cx="2971370" cy="457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CFFB59-B094-4001-8662-59C6F3D5FB0B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11C2-429C-415E-B01E-8623E9EC2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7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9418-609A-4E10-932F-14CE59531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0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06A6-198A-44D6-BB33-B08E69DAF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48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8007" y="275339"/>
            <a:ext cx="8229601" cy="5850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87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47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C07F-C2B1-426B-9A5B-F76EAEA93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3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0A7C-612A-4276-81C0-DBE56AEC4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3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7A27-4525-4D2F-80D1-ABBD13EB5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31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E5E1-76FB-4D1F-AF3E-BB4348B1D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75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35D2-490A-4ED7-96C7-1F69FB37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50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0920-F4DB-4949-921D-65FC87B40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9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E7D6-EBFF-4D16-A682-AE4E1AD5F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85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1B04-2D43-42ED-8558-2521845E5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30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28FF-49AD-49D8-8203-15E887289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0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9D387B-C60B-4103-89C3-D8868008C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4381512"/>
            <a:ext cx="6715172" cy="762000"/>
          </a:xfrm>
        </p:spPr>
        <p:txBody>
          <a:bodyPr/>
          <a:lstStyle/>
          <a:p>
            <a:pPr>
              <a:defRPr/>
            </a:pP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Колкова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Н.И., канд.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наук, проф. кафедры ТАОИ,</a:t>
            </a:r>
          </a:p>
          <a:p>
            <a:pPr>
              <a:defRPr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зав. лабораторией информационных ресурсов и технологий НИИ ИТ СС Кемеровского государственного университета культуры и искусств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Создание официальных сайтов учреждений культуры: от разработки концепции к подготовке и повышению квалификации информационных кадров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работ, выполняемых на стадиях создания официального сайта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323850" y="1700213"/>
          <a:ext cx="8640763" cy="4816476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4322763"/>
                <a:gridCol w="4318000"/>
              </a:tblGrid>
              <a:tr h="94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стадии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 работ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Предпроектная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стадия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концепция сайта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 задание на создание сайта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стадия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логическая модель сайта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модель сайта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пакет рабочей документации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Послепроектная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стадия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готовый к эксплуатации сайт, размещенный на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-сервере провайдера и доступный пользователям Интернет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аспекты концептуального проектирования официального сайта объекта культуры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создаем сайт?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должны разместить на сайте, чтобы решить свои проблемы и чтобы  пользователи захотели им  воспользоваться?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сайта наиболее оптимально разместить конкретную информацию?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можем организовать сайт, чтобы пользователям  было комфортно работать с ресурсом и  они могли найти на сайте необходимую информацию? 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500188" y="1441450"/>
          <a:ext cx="6102350" cy="5286375"/>
        </p:xfrm>
        <a:graphic>
          <a:graphicData uri="http://schemas.openxmlformats.org/presentationml/2006/ole">
            <p:oleObj spid="_x0000_s300034" name="Диаграмма" r:id="rId3" imgW="8572539" imgH="7743941" progId="MSGraph.Chart.8">
              <p:embed followColorScheme="full"/>
            </p:oleObj>
          </a:graphicData>
        </a:graphic>
      </p:graphicFrame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62313" y="203200"/>
            <a:ext cx="1281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690938" y="233363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 rot="-4435521">
            <a:off x="1770857" y="2971006"/>
            <a:ext cx="1320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разработать техническое задание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9726470">
            <a:off x="2865438" y="1830388"/>
            <a:ext cx="1498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разработать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структуру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сайта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 rot="1766765">
            <a:off x="4518025" y="1820863"/>
            <a:ext cx="16970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разработать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сайта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 rot="4089440">
            <a:off x="5862637" y="3071575"/>
            <a:ext cx="14398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обосновать проектные решения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 rot="18322317">
            <a:off x="5476081" y="4944269"/>
            <a:ext cx="1800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 подготовить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Веб-текст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 rot="21071602">
            <a:off x="4032250" y="5744924"/>
            <a:ext cx="1690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составить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рабочую документацию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 rot="2506527">
            <a:off x="1890713" y="5029200"/>
            <a:ext cx="20526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провести предпроектное обследование</a:t>
            </a:r>
          </a:p>
        </p:txBody>
      </p:sp>
      <p:sp>
        <p:nvSpPr>
          <p:cNvPr id="8204" name="Text Box 19"/>
          <p:cNvSpPr txBox="1">
            <a:spLocks noChangeArrowheads="1"/>
          </p:cNvSpPr>
          <p:nvPr/>
        </p:nvSpPr>
        <p:spPr bwMode="auto">
          <a:xfrm>
            <a:off x="3478224" y="2500306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?????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239713" y="209550"/>
            <a:ext cx="8807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выбора технологических решений при создании официального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сайта учреждения культуры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r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7" y="3357562"/>
            <a:ext cx="2016125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3909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C:\My documents\works\презентации\sources\images\forest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121" y="488936"/>
            <a:ext cx="8229759" cy="939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Интегрированная технология создания электронных информационных ресурсов– </a:t>
            </a:r>
            <a:br>
              <a:rPr lang="ru-RU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компас  разработчика  и заказчика официального сайта</a:t>
            </a:r>
            <a:endParaRPr lang="ru-RU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7" name="Picture 5" descr="C:\My documents\works\презентации\sources\images\compas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4121" y="1714501"/>
            <a:ext cx="175388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969061">
            <a:off x="6339808" y="1681391"/>
            <a:ext cx="2303323" cy="237308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/>
        </p:spPr>
        <p:txBody>
          <a:bodyPr spcFirstLastPara="1" wrap="none">
            <a:prstTxWarp prst="textArchDown">
              <a:avLst>
                <a:gd name="adj" fmla="val 20967571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Интегрированная технология</a:t>
            </a:r>
          </a:p>
        </p:txBody>
      </p:sp>
      <p:pic>
        <p:nvPicPr>
          <p:cNvPr id="7" name="Picture 2" descr="C:\My documents\works\презентации\Вест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77" y="1714501"/>
            <a:ext cx="185705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179" y="4000500"/>
            <a:ext cx="4572793" cy="258603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Колкова,Н.И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. Моделирование интегрированной технологии создания электронных информационных ресурсов: соотношение общего и специфического / Н.И. Колкова, И.Л.  Скипор //  Вестник Кемеровского государственного университета культуры и искусств: журнал теоретических и прикладных исследований. – 2008. - № 4. – С. 15-31.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971550" y="1700213"/>
            <a:ext cx="7200900" cy="1511300"/>
          </a:xfrm>
          <a:prstGeom prst="flowChartProcess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сайтостроения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14282" y="4500570"/>
            <a:ext cx="2714644" cy="1728788"/>
          </a:xfrm>
          <a:prstGeom prst="flowChartProcess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стадии создания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официального сайта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86116" y="4508500"/>
            <a:ext cx="2714644" cy="1728788"/>
          </a:xfrm>
          <a:prstGeom prst="flowChartProcess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проектной стадии создания 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официального сайта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69" name="Прямая со стрелкой 9"/>
          <p:cNvCxnSpPr>
            <a:cxnSpLocks noChangeShapeType="1"/>
          </p:cNvCxnSpPr>
          <p:nvPr/>
        </p:nvCxnSpPr>
        <p:spPr bwMode="auto">
          <a:xfrm rot="5400000">
            <a:off x="2391554" y="2108984"/>
            <a:ext cx="1289057" cy="335758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70" name="Прямая со стрелкой 11"/>
          <p:cNvCxnSpPr>
            <a:cxnSpLocks noChangeShapeType="1"/>
          </p:cNvCxnSpPr>
          <p:nvPr/>
        </p:nvCxnSpPr>
        <p:spPr bwMode="auto">
          <a:xfrm>
            <a:off x="4572000" y="3214686"/>
            <a:ext cx="3313113" cy="12065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1" name="Rectangle 36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технологий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(макроуровень)</a:t>
            </a:r>
          </a:p>
        </p:txBody>
      </p:sp>
      <p:sp>
        <p:nvSpPr>
          <p:cNvPr id="2" name="Блок-схема: процесс 5"/>
          <p:cNvSpPr/>
          <p:nvPr/>
        </p:nvSpPr>
        <p:spPr>
          <a:xfrm>
            <a:off x="6286512" y="4508500"/>
            <a:ext cx="2678101" cy="1728788"/>
          </a:xfrm>
          <a:prstGeom prst="flowChartProcess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послепроектной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стадии создания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официального сайта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5400000">
            <a:off x="3929852" y="3785396"/>
            <a:ext cx="1285884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18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стадии создания сайта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4283" y="2928934"/>
            <a:ext cx="2822606" cy="178594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обследования предметной области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132138" y="2928934"/>
            <a:ext cx="2795587" cy="17859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концепции сайта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000760" y="2908548"/>
            <a:ext cx="2828915" cy="1806336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разработки технического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на создание сайта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46268" y="1571612"/>
            <a:ext cx="5397500" cy="919163"/>
          </a:xfrm>
          <a:prstGeom prst="roundRect">
            <a:avLst>
              <a:gd name="adj" fmla="val 16667"/>
            </a:avLst>
          </a:prstGeom>
          <a:solidFill>
            <a:srgbClr val="FF9B57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стадии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создания сайта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79613" y="2500306"/>
            <a:ext cx="504825" cy="43338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372225" y="2495547"/>
            <a:ext cx="503238" cy="43338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71736" y="5143512"/>
            <a:ext cx="6286544" cy="42862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концептуального  проектирования  сайта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071934" y="2500306"/>
            <a:ext cx="504825" cy="43338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43174" y="5929330"/>
            <a:ext cx="6286544" cy="642942"/>
          </a:xfrm>
          <a:prstGeom prst="rect">
            <a:avLst/>
          </a:prstGeom>
          <a:solidFill>
            <a:srgbClr val="0000CC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создания информационного образа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сайтостроения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rot="5400000">
            <a:off x="4286248" y="4928404"/>
            <a:ext cx="428628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 rot="5400000">
            <a:off x="7285850" y="4929198"/>
            <a:ext cx="429422" cy="79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rot="5400000">
            <a:off x="5179223" y="5750735"/>
            <a:ext cx="357984" cy="79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cxnSpLocks noChangeShapeType="1"/>
          </p:cNvCxnSpPr>
          <p:nvPr/>
        </p:nvCxnSpPr>
        <p:spPr bwMode="auto">
          <a:xfrm rot="5400000">
            <a:off x="4250529" y="5750735"/>
            <a:ext cx="357984" cy="79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cxnSpLocks noChangeShapeType="1"/>
          </p:cNvCxnSpPr>
          <p:nvPr/>
        </p:nvCxnSpPr>
        <p:spPr bwMode="auto">
          <a:xfrm rot="5400000">
            <a:off x="6179355" y="5750735"/>
            <a:ext cx="357984" cy="79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cxnSpLocks noChangeShapeType="1"/>
          </p:cNvCxnSpPr>
          <p:nvPr/>
        </p:nvCxnSpPr>
        <p:spPr bwMode="auto">
          <a:xfrm rot="5400000">
            <a:off x="7098128" y="5760656"/>
            <a:ext cx="377033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1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проектной стадии создания официального сайта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4283" y="2571744"/>
            <a:ext cx="2822606" cy="178594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логического проектирования сайта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132138" y="2571744"/>
            <a:ext cx="2795587" cy="17843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физического проектирования сайта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000760" y="2552945"/>
            <a:ext cx="2828915" cy="180474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разработки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рабочей документации на создание и эксплуатацию сайта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46268" y="1285860"/>
            <a:ext cx="5397500" cy="919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стадии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создания сайта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79613" y="2214554"/>
            <a:ext cx="504825" cy="36194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372225" y="2214554"/>
            <a:ext cx="503238" cy="36194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71934" y="2214554"/>
            <a:ext cx="504825" cy="36194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42844" y="4860933"/>
            <a:ext cx="1357322" cy="1211273"/>
          </a:xfrm>
          <a:prstGeom prst="flowChartProcess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разработки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</a:p>
          <a:p>
            <a:pPr algn="ctr">
              <a:defRPr/>
            </a:pP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072198" y="4857760"/>
            <a:ext cx="2357454" cy="1214446"/>
          </a:xfrm>
          <a:prstGeom prst="flowChartProcess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программно-технической реализации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571604" y="4857760"/>
            <a:ext cx="1357322" cy="1214446"/>
          </a:xfrm>
          <a:prstGeom prst="flowChartProcess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разработки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дизайна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000364" y="4857760"/>
            <a:ext cx="1357322" cy="1214446"/>
          </a:xfrm>
          <a:prstGeom prst="flowChartProcess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разработки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сервисов 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11"/>
          <p:cNvCxnSpPr>
            <a:cxnSpLocks noChangeShapeType="1"/>
          </p:cNvCxnSpPr>
          <p:nvPr/>
        </p:nvCxnSpPr>
        <p:spPr bwMode="auto">
          <a:xfrm>
            <a:off x="4714876" y="4357694"/>
            <a:ext cx="2428892" cy="42862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11"/>
          <p:cNvCxnSpPr>
            <a:cxnSpLocks noChangeShapeType="1"/>
          </p:cNvCxnSpPr>
          <p:nvPr/>
        </p:nvCxnSpPr>
        <p:spPr bwMode="auto">
          <a:xfrm>
            <a:off x="1857356" y="4357694"/>
            <a:ext cx="1527163" cy="42862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9"/>
          <p:cNvCxnSpPr>
            <a:cxnSpLocks noChangeShapeType="1"/>
          </p:cNvCxnSpPr>
          <p:nvPr/>
        </p:nvCxnSpPr>
        <p:spPr bwMode="auto">
          <a:xfrm rot="10800000" flipV="1">
            <a:off x="571472" y="4357694"/>
            <a:ext cx="1214446" cy="42862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9"/>
          <p:cNvCxnSpPr>
            <a:cxnSpLocks noChangeShapeType="1"/>
          </p:cNvCxnSpPr>
          <p:nvPr/>
        </p:nvCxnSpPr>
        <p:spPr bwMode="auto">
          <a:xfrm rot="16200000" flipH="1">
            <a:off x="1714481" y="4429130"/>
            <a:ext cx="500066" cy="35719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Блок-схема: процесс 41"/>
          <p:cNvSpPr/>
          <p:nvPr/>
        </p:nvSpPr>
        <p:spPr>
          <a:xfrm>
            <a:off x="4429124" y="4857760"/>
            <a:ext cx="1357322" cy="1214446"/>
          </a:xfrm>
          <a:prstGeom prst="flowChartProcess">
            <a:avLst/>
          </a:prstGeom>
          <a:solidFill>
            <a:srgbClr val="00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разработки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навигации 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11"/>
          <p:cNvCxnSpPr>
            <a:cxnSpLocks noChangeShapeType="1"/>
          </p:cNvCxnSpPr>
          <p:nvPr/>
        </p:nvCxnSpPr>
        <p:spPr bwMode="auto">
          <a:xfrm>
            <a:off x="1785918" y="4357694"/>
            <a:ext cx="3286148" cy="42862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1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послепроектной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стадии создания сайта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85720" y="3214686"/>
            <a:ext cx="1571636" cy="178594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изготовления опытного образца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928795" y="3214686"/>
            <a:ext cx="1571636" cy="1784363"/>
          </a:xfrm>
          <a:prstGeom prst="roundRect">
            <a:avLst>
              <a:gd name="adj" fmla="val 16144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физического размещения сайта в Интернет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46268" y="1571612"/>
            <a:ext cx="5397500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послепредпроектной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стадии создания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сайта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5357819" y="3216273"/>
            <a:ext cx="1714511" cy="1784363"/>
          </a:xfrm>
          <a:prstGeom prst="roundRect">
            <a:avLst>
              <a:gd name="adj" fmla="val 16144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актуализации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7143769" y="3216273"/>
            <a:ext cx="1714511" cy="1784363"/>
          </a:xfrm>
          <a:prstGeom prst="roundRect">
            <a:avLst>
              <a:gd name="adj" fmla="val 16144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модернизации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571868" y="3214686"/>
            <a:ext cx="1714511" cy="1784363"/>
          </a:xfrm>
          <a:prstGeom prst="roundRect">
            <a:avLst>
              <a:gd name="adj" fmla="val 16144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проведения испытаний сайта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rot="5400000" flipH="1" flipV="1">
            <a:off x="4179091" y="2607463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000100" y="2714620"/>
            <a:ext cx="70723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rot="5400000">
            <a:off x="785786" y="2928934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rot="5400000">
            <a:off x="2429654" y="2928140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>
            <a:off x="4287042" y="2928140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 rot="5400000">
            <a:off x="7858942" y="2928140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 rot="5400000">
            <a:off x="5930116" y="2928140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71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6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одложка - Сфера с ру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24057"/>
            <a:ext cx="6143668" cy="51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" y="69850"/>
            <a:ext cx="88122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Информационный  образ объекта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основа концептуального проектирования официального сайта учреждения культуры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827530" y="2538707"/>
            <a:ext cx="2101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ЧТО?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53134" y="3324525"/>
            <a:ext cx="183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ГДЕ?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508625" y="3860800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257800" y="40386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926018" y="3578370"/>
            <a:ext cx="503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925886" y="2863990"/>
            <a:ext cx="503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072198" y="4364188"/>
            <a:ext cx="503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622" y="1681451"/>
            <a:ext cx="417856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КОМУ? (ЗАЧЕМ?)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4534" y="4038905"/>
            <a:ext cx="210635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16002" y="200673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6423111" y="4824722"/>
            <a:ext cx="114928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6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3" grpId="0"/>
      <p:bldP spid="33805" grpId="0"/>
      <p:bldP spid="33808" grpId="0"/>
      <p:bldP spid="33809" grpId="0"/>
      <p:bldP spid="338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Значение  информационного образа объекта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при разработке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официального сайта конкретного учреждения культуры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25963"/>
          </a:xfrm>
        </p:spPr>
        <p:txBody>
          <a:bodyPr/>
          <a:lstStyle/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осмысленное, аргументированное  принятие решений по структуре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сайта конкретного учреждения культуры 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снижение субъективизма разработчиков сайтов за счет возможности получения разработчиками сайта полных и надежных ответов на вопросы «Что?», «Где?», «Когда?», «Кому?», «Как?» ;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значительное упрощение и упорядочение  процедуры создания  контента сайта конкретного учреждения культуры;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сопоставимости контента однотипных сайтов, значительно облегчающее положение пользователя, ведущего поиск информации по множеству родственных сайтов за счет унификации их структуры;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значительное сокращение сроков концептуального проектирования сайта за счет снижения временных и стоимостных затрат на его создание;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обеспечение соответствия создаваемого контента сайта критериям полноты и адекватности объекта сайтостроения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1176729"/>
              </p:ext>
            </p:extLst>
          </p:nvPr>
        </p:nvGraphicFramePr>
        <p:xfrm>
          <a:off x="899592" y="2057429"/>
          <a:ext cx="7389463" cy="405516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172210"/>
                <a:gridCol w="785818"/>
                <a:gridCol w="928694"/>
                <a:gridCol w="928694"/>
                <a:gridCol w="857256"/>
                <a:gridCol w="857256"/>
                <a:gridCol w="859535"/>
              </a:tblGrid>
              <a:tr h="27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сайтов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библиотечных сайтов, в том числе: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1529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1840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2145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2357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2460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2510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сайтов  республиканских центральных универсальных библиотек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сайтов   центральных универсальных библиотек  краев, областей, автономных округов, Москвы и Санкт-Петербурга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сайтов муниципальных библиотек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186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261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itchFamily="34" charset="0"/>
                          <a:cs typeface="Calibri" pitchFamily="34" charset="0"/>
                        </a:rPr>
                        <a:t>438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itchFamily="34" charset="0"/>
                          <a:cs typeface="Calibri" pitchFamily="34" charset="0"/>
                        </a:rPr>
                        <a:t>464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886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роста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библиотечных сайтов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данным информационно-справочного портала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Library.ru»)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60247" y="1357314"/>
            <a:ext cx="6194937" cy="5132387"/>
            <a:chOff x="703" y="709"/>
            <a:chExt cx="3902" cy="3233"/>
          </a:xfrm>
        </p:grpSpPr>
        <p:sp>
          <p:nvSpPr>
            <p:cNvPr id="52228" name="AutoShape 3"/>
            <p:cNvSpPr>
              <a:spLocks noChangeArrowheads="1"/>
            </p:cNvSpPr>
            <p:nvPr/>
          </p:nvSpPr>
          <p:spPr bwMode="auto">
            <a:xfrm>
              <a:off x="703" y="709"/>
              <a:ext cx="3902" cy="3060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677" name="AutoShape 4"/>
            <p:cNvSpPr>
              <a:spLocks noChangeArrowheads="1"/>
            </p:cNvSpPr>
            <p:nvPr/>
          </p:nvSpPr>
          <p:spPr bwMode="auto">
            <a:xfrm>
              <a:off x="1474" y="1389"/>
              <a:ext cx="2358" cy="19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8678" name="Text Box 5"/>
            <p:cNvSpPr txBox="1">
              <a:spLocks noChangeArrowheads="1"/>
            </p:cNvSpPr>
            <p:nvPr/>
          </p:nvSpPr>
          <p:spPr bwMode="auto">
            <a:xfrm>
              <a:off x="1973" y="2523"/>
              <a:ext cx="136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Качество официального сайта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учреждения культуры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1151" y="3364"/>
              <a:ext cx="29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Подготовка и повышение квалификации информационных кадров</a:t>
              </a:r>
            </a:p>
          </p:txBody>
        </p:sp>
        <p:sp>
          <p:nvSpPr>
            <p:cNvPr id="28680" name="Text Box 7"/>
            <p:cNvSpPr txBox="1">
              <a:spLocks noChangeArrowheads="1"/>
            </p:cNvSpPr>
            <p:nvPr/>
          </p:nvSpPr>
          <p:spPr bwMode="auto">
            <a:xfrm rot="3439332">
              <a:off x="1896" y="2238"/>
              <a:ext cx="31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Проектно-технологические разработки</a:t>
              </a:r>
            </a:p>
          </p:txBody>
        </p:sp>
        <p:sp>
          <p:nvSpPr>
            <p:cNvPr id="28681" name="Text Box 8"/>
            <p:cNvSpPr txBox="1">
              <a:spLocks noChangeArrowheads="1"/>
            </p:cNvSpPr>
            <p:nvPr/>
          </p:nvSpPr>
          <p:spPr bwMode="auto">
            <a:xfrm rot="-3556758">
              <a:off x="932" y="2212"/>
              <a:ext cx="19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Научные исследования</a:t>
              </a:r>
            </a:p>
          </p:txBody>
        </p:sp>
      </p:grpSp>
      <p:sp>
        <p:nvSpPr>
          <p:cNvPr id="76809" name="WordArt 9"/>
          <p:cNvSpPr>
            <a:spLocks noChangeArrowheads="1" noChangeShapeType="1" noTextEdit="1"/>
          </p:cNvSpPr>
          <p:nvPr/>
        </p:nvSpPr>
        <p:spPr bwMode="auto">
          <a:xfrm>
            <a:off x="406400" y="136074"/>
            <a:ext cx="8280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официальных сайтов учреждений культуры как интегральная задача</a:t>
            </a:r>
            <a:endParaRPr lang="ru-RU" sz="32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Предпосылки совершенствования подготовки и повышения квалификации кадров в сфере разработки официальных  сайтов библиотек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0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осмысление новой  роли библиотеки как социального института в глобальном информационном обществе;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активизация деятельности по созданию сайтов библиотек и потребность в повышении их качества;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необходимость преодоления эмпирического подхода и субъективизма при  создании сайтов библиотек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286380" y="2357430"/>
            <a:ext cx="3643338" cy="3929090"/>
          </a:xfrm>
          <a:prstGeom prst="rect">
            <a:avLst/>
          </a:prstGeom>
          <a:solidFill>
            <a:schemeClr val="accent6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820000"/>
              </a:solidFill>
              <a:latin typeface="Calibri" pitchFamily="34" charset="0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431801" y="4437062"/>
            <a:ext cx="3997323" cy="1992333"/>
          </a:xfrm>
          <a:prstGeom prst="roundRect">
            <a:avLst>
              <a:gd name="adj" fmla="val 641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463553" y="2285992"/>
            <a:ext cx="3965571" cy="1857388"/>
          </a:xfrm>
          <a:prstGeom prst="roundRect">
            <a:avLst>
              <a:gd name="adj" fmla="val 641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84213" y="2571744"/>
            <a:ext cx="3530597" cy="1285884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студентов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высших учебных  заведений,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частности, вузов культуры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500694" y="2643182"/>
            <a:ext cx="3214710" cy="3357586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корпуса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профессионально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компетентных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сфере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официального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42911" y="4714885"/>
            <a:ext cx="3571900" cy="150019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возможностей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 повышения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квалификации кадров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4283" idx="1"/>
          </p:cNvCxnSpPr>
          <p:nvPr/>
        </p:nvCxnSpPr>
        <p:spPr>
          <a:xfrm>
            <a:off x="4429124" y="3214686"/>
            <a:ext cx="857256" cy="1107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54283" idx="1"/>
          </p:cNvCxnSpPr>
          <p:nvPr/>
        </p:nvCxnSpPr>
        <p:spPr>
          <a:xfrm flipV="1">
            <a:off x="4429124" y="4321975"/>
            <a:ext cx="857256" cy="111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59787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62" y="105138"/>
            <a:ext cx="8847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Важнейшие пути формирования корпуса  профессионально компетентных кадров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квалификации кадров в сфере создания официальных  сайтов библиотек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8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Специальности и направления подготовки высшего профессионального образования, обеспечивающие в КемГУКИ подготовку студентов в сфере создания официальных сайтов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323850" y="2466847"/>
          <a:ext cx="8640763" cy="4211151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4322763"/>
                <a:gridCol w="4318000"/>
              </a:tblGrid>
              <a:tr h="462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Специальность 080801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«Прикладная информатика(в информационной сфере)»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 «Информатик-аналитик»</a:t>
                      </a:r>
                    </a:p>
                    <a:p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 230700 «Прикладная информатика» (профиль  12 «Информационная сфера»)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 (степень) «Бакалавр»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9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Специальность 071201 «Библиотечно-информационная деятельность» - Квалификация «Технолог автоматизированных информационных ресурсов» 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 071900 «Библиотечно-информационная деятельность» (профиль  5 «Технология автоматизированных библиотечно-информационных систем»)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 (степень) «Бакалавр»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Учебные дисциплины, обеспечивающие подготовку студентов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сфере создания официальных сайтов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85720" y="2714620"/>
            <a:ext cx="4071966" cy="392909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 230700 «Прикладная информатика», (профиль  12 «Информационная сфера»), квалификация (степень) «Бакалавр»</a:t>
            </a:r>
          </a:p>
          <a:p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Теория систем и системный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Информатика и программирование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Вычислительные системы, сети и телекоммуникации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анализа предметных областей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и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Базы данных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Мультмедиа-системы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гипертекстовые технологии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Мировые информационные ресурсы и сети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информационных систем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инженерия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Проектный практикум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-технологии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928662" y="1714487"/>
            <a:ext cx="7000924" cy="642943"/>
          </a:xfrm>
          <a:prstGeom prst="roundRect">
            <a:avLst>
              <a:gd name="adj" fmla="val 16144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Проектирование Интернет-ресурсов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643438" y="2714620"/>
            <a:ext cx="4214843" cy="4000528"/>
          </a:xfrm>
          <a:prstGeom prst="roundRect">
            <a:avLst>
              <a:gd name="adj" fmla="val 16144"/>
            </a:avLst>
          </a:prstGeom>
          <a:solidFill>
            <a:srgbClr val="0000FF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 071900 «Библиотечно-информационная деятельность» (профиль  5 «Технология автоматизированных библиотечно-информационных систем», квалификация (степень) «Бакалавр»</a:t>
            </a:r>
          </a:p>
          <a:p>
            <a:pPr algn="just"/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Информатика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Информационные сети и системы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технологии»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Автоматизированные библиотечно-информационные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Программно-техническое обеспечение АБИС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Лингвистическое обеспечение АБИС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АБИС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Технологическое обеспечение АБИС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Проектирование АБИС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технологии»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Графические редакторы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Системы управления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контентом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rot="5400000">
            <a:off x="2356628" y="2500306"/>
            <a:ext cx="28654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 rot="5400000">
            <a:off x="6501620" y="2500306"/>
            <a:ext cx="2849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71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«Проектирование Интернет-ресурсов» как интегральная учебная дисциплина, обеспечивающая подготовку студентов в сфере создания официальных сайтов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Цель освоения дисциплины «Проектирование Интернет-ресурсов»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подготовка выпускников к самостоятельной профессиональной деятельности в области  проектирования, создания и ведения официальных сайтов как важнейших компонентов Интернет-ресурсов  посредством:</a:t>
            </a:r>
          </a:p>
          <a:p>
            <a:pPr lvl="3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изучения методологии проектирования официальных сайтов;</a:t>
            </a:r>
          </a:p>
          <a:p>
            <a:pPr lvl="3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овладения технологиями  проектирования, создания, ведения и аудита официальных сайтов;</a:t>
            </a:r>
          </a:p>
          <a:p>
            <a:pPr lvl="3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формирования практических умений  проектирования и создания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официальных сайтов;</a:t>
            </a:r>
          </a:p>
          <a:p>
            <a:pPr lvl="3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освоения нормативных требований к  документированию проектирования и создания  официальных сайтов;</a:t>
            </a:r>
          </a:p>
          <a:p>
            <a:pPr lvl="3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формирования способности осуществлять комплексную оценку качества официальных сайтов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программы  учебной дисциплины «Проектирование Интернет-ресурсов»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323850" y="2214554"/>
          <a:ext cx="8640763" cy="4400697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4322763"/>
                <a:gridCol w="4318000"/>
              </a:tblGrid>
              <a:tr h="462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1. Концептуальная платформа проектирования официальных сайтов </a:t>
                      </a:r>
                    </a:p>
                    <a:p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1.1. Официальные сайты как объект проектирования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1.2. Оценка качества сайтов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1.3.  Методологические основы проектирования официальных  сайтов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1.4. Стадии и этапы создания сайтов 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909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 2. Общая и специальные технологии создания официальных сайтов 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Интегрированная технология создания электронных информационных ресурсов – основа разработки технологий </a:t>
                      </a:r>
                      <a:r>
                        <a:rPr lang="ru-RU" sz="1400" b="1" i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сайтостроения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Технологии концептуального проектирования официальных сайтов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2.3. Технология разработки структуры </a:t>
                      </a:r>
                      <a:r>
                        <a:rPr lang="ru-RU" sz="1400" b="1" i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официального сайта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2.4. Технология создания и редактирования </a:t>
                      </a:r>
                      <a:r>
                        <a:rPr lang="ru-RU" sz="1400" b="1" i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вебтекстов</a:t>
                      </a:r>
                      <a:endParaRPr lang="ru-RU" sz="1400" b="1" i="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2.5. Технология ведения и аудита официального сайта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Состав знаний, формируемых при изучении учебной дисциплины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«Проектирование Интернет-ресурсов»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323850" y="1700212"/>
          <a:ext cx="8534430" cy="5014936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8534430"/>
              </a:tblGrid>
              <a:tr h="5014936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организационно-правовые документы в сфере официального 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сайтостроения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международные  проекты и документы, направленные на обеспечение качества 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сайтов учреждений культуры;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сущность, базовые понятия, принципы  и положения концепции проектирования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официальных сайтов;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стадий, этапов и видов работ, выполняемых при создании сайтов;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 и требования к  результатам работ на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предпроектной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проектной и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послепроектной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стадиях создания сайтов;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нормативные требования к         документированию результатов проектирования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сущность интегрированной технологии создания электронных информационных ресурсов;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нормативного обеспечения  интегрированной технологии создания электронных информационных ресурсов;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состав и специфические особенности технологий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сайтостроения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макро и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микроуровне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технологию концептуального проектирования сайтов;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 текстов, размещаемых на официальном сайте;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и специальные требования к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вебтекстам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 общесистемных и локальных проектных решений по созданию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технологию разработки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официального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технологию и организацию ведения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официального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и технологию аудита сайта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Состав умений, формируемых при изучении учебной дисциплины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«Проектирование Интернет-ресурсов»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323850" y="1700212"/>
          <a:ext cx="8534430" cy="4724412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8534430"/>
              </a:tblGrid>
              <a:tr h="4657745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дифференцировать сайты в соответствии с  различными основаниями  деления;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проводить сравнительный анализ  сайтов;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анализировать качество официальных сайтов с позиций международных принципов качества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веб-сайтов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культуре;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выполнять работы на всех стадиях жизненного цикла проекта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оценивать качество и затраты проекта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документировать результаты проектирования сайта;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провести 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предпроектное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обследование объекта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сайтостроения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выявить целевые группы пользователей сайта и их информационные потребности;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осуществить разработку концепции сайта;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разработать  типовой, групповой и  единичный информационный образ объекта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сайтостроения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определить цель, функции и задачи, реализуемых сайтом;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использовать информационный образ при разработке структуры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сайта;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 </a:t>
                      </a:r>
                      <a:r>
                        <a:rPr lang="ru-RU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вебтекст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 размещения на официальном сайте;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разработать  техническое задание  на создание сайта;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принимать  проектные решения по   выбору обеспечивающих средств создания и модернизации  сайта;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документировать разработку и аудит сайта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Примерная  тематика индивидуальных проектных заданий по учебной дисциплине «Проектирование Интернет-ресурсов»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/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типового информационного образа объекта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группового информационного образа объекта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единичного информационного образа объекта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-модели объекта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концепции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официального сайта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технического задания на создание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официального сайта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программы маркетингового аудита официального сайта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программы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юзабилитии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аудита официального сайта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программы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-аудита   аудита официального сайта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 и защита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аспектно-маркерных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структур рубрик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подрубрик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официального сайта 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304800" y="762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Векторы изменения ценностной ориентации в сфере библиотечного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сайтостроения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228600" y="1142984"/>
            <a:ext cx="8686800" cy="65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Типичные точки зрения начала 90-х годов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«Кому это нужно?»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«Пока нам не до сайтов»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«Мы в этом ничего не понимаем»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«Сайт – дань моде»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«Сайт – дорогое удовольствие»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Типичные точки зрения  конца 90-х годов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«Сайт – инструмент оптимизации работы библиотеки с пользователями»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«Сайт – информационный ресурс, работающий в формате: 24 часа в сутки, семь дней в неделю»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«Сайт – средство формирования положительного имиджа библиотеки»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«Сайт – инструмент для налаживания отечественных и международных деловых связей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Типичные точки зрения  начала ХХ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«Сайты библиотек нуждаются в модернизации»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качества официального сайта библиотеки – важнейшая задача современности»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«Создание официального сайта библиотеки должно осуществляться на базе надежной теории»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0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Примерная  тематика  аналитических отчетов по учебной дисциплине «Проектирование Интернет-ресурсов»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</p:spPr>
        <p:txBody>
          <a:bodyPr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«прозрачность»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«эффективность»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«поддержка»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«доступность»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«ориентация на пользователя»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«реактивность»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многоязычность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«совместимость»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«управляемость»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и защита аналитического отчета  о качестве официальных сайтов заданного типа с позиций принципа качества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по культуре «сохранность»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и защита студентами дипломных проектов как форма целенаправленной деятельности по внедрению в библиотечно-информационную практику концепции и технологий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525963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реальной тематики, отражающей,   социальные заказы библиотечно-информационных учреждений на создание официальных сайтов;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в ходе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дипломирования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разработанного в соответствии с нормативными требованиями пакета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рабочей документации, включая техническое задание на создание официального сайта, паспорт сайта, технологическую инструкцию, руководство пользователя;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представление акта сдачи-приемки сайта в опытную эксплуатацию, свидетельствующего о полной  завершенности и готовности физически реализованной  студенческой проектной разработки к эксплуатации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 работников библиотек в сфере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цель и задачи курса «Технологии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курса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повышение теоретического уровня и профессионального мастерства работников библиотек в области исследования, анализа, оценки, проектирования, создания, документирования, ведения и аудита сайтов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курса: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овладение профессиональным понятийно-терминологическим аппаратом в области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ознакомление с современными достижениями теории и практики в области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способности осуществлять оценку качества сайтов библиотек;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изучение методологии проектирования официальных сайтов;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приобретение практических умений разработки концепции и технического задания на создание официального сайта библиотеки;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овладение технологиями  создания, ведения и аудита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официального сайта библиотеки;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освоение   технологий создания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вебтекстов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                            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ознакомление с документированием создания и эксплуатации сайта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программы курса «Технологии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для  работников библиотек 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288955" y="1928802"/>
          <a:ext cx="8640763" cy="4843840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3105142"/>
                <a:gridCol w="5535621"/>
              </a:tblGrid>
              <a:tr h="3632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1. Библиотека  в динамично меняющемся мире</a:t>
                      </a:r>
                      <a:endParaRPr lang="ru-RU" sz="12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 - глобальный процесс перехода  от индустриального к  информационному обществу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1.2. Информационное общество: важнейшие черты и требования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1.3. Нормативно-правовое обеспечение развития информатизации и становления информационного общества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1.4.  Информационно-коммуникационные технологии – важнейший инструмент инновационного развития библиотек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Раздел 2.  Сайты как компонент электронных информационных ресурсов библиотек </a:t>
                      </a:r>
                      <a:endParaRPr lang="ru-RU" sz="12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 Состав и общая характеристика электронных информационных ресурсов библиотеки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 Сайты: основные понятия, типология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2.3.  Оценка качества сайтов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2.4. Состояние библиотечного </a:t>
                      </a:r>
                      <a:r>
                        <a:rPr lang="ru-RU" sz="120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сайтостроения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6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3. Теоретические подходы к созданию библиотечных сайтов 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 Общая технология создания электронных информационных ресурсов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  Концептуальные подходы к  разработке библиотечных сайтов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3.3. Общая технология создания сайтов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3.4. Разработка концепции и технического задания на создание сайта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55"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4.    Технологии формирования  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библиотечного сайта 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4.1. Технология создания и использования информационного образа библиотеки как основы формирования структуры </a:t>
                      </a:r>
                      <a:r>
                        <a:rPr lang="ru-RU" sz="120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библиотечного сайта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4.2. Технология создания и редактирования </a:t>
                      </a:r>
                      <a:r>
                        <a:rPr lang="ru-RU" sz="120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вебтекстов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5.  Документирование работ по созданию и аудиту сайтов</a:t>
                      </a:r>
                      <a:endParaRPr lang="ru-RU" sz="12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5.1. Состав и содержание   документации по созданию и эксплуатации сайта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5.2. Организация  и содержание документации аудита сайта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по курсу «Технологии сайтостроения» для  работников библиотек: особенности обучения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74937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модульность программы обучения;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порционность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предоставления  учебного материала;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обязательность отчета по каждому модулю обучения;</a:t>
            </a: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адаптированность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обучения  к информационным потребностям и уровню подготовки их слушателей;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сочетание индивидуальной и коллективной   форм работы;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использование активных методов обучения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Надежный инструментарий - основа обеспечения технологичности обучения  студентов/слушателей курсов повышения квалификации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пакета правовых и нормативно-технических документов, регламентирующих разработку официальных сайтов;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 теоретико-методологического обоснования создания официального сайта;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 комплекса методик,  раскрывающих содержание работ по проектированию, ведению и аудиту  официальных сайтов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6"/>
          <p:cNvSpPr>
            <a:spLocks noGrp="1"/>
          </p:cNvSpPr>
          <p:nvPr>
            <p:ph type="title" idx="4294967295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 подготовки кадров  в сфере сайтостроения успешного внедрения и продвижения концепции и технологий официального сайтостроения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506844575"/>
              </p:ext>
            </p:extLst>
          </p:nvPr>
        </p:nvGraphicFramePr>
        <p:xfrm>
          <a:off x="323850" y="2343155"/>
          <a:ext cx="8640763" cy="4484027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2605076"/>
                <a:gridCol w="6035687"/>
              </a:tblGrid>
              <a:tr h="49524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     стадии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862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методического инструментария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6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1.Предпроектная стадия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предпроектного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обследования объекта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сайтостроения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исследования сайтов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создания информационного образа объекта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сайтостроения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разработки концепции сайта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разработки технического задания на создание сайта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8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2.Проектная стадия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-состав проектных решений по созданию сайта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-методические рекомендации по принятию проектных решений по созданию сайта 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методика разработки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контента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сайта на основе информационного образа объекта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сайтостроения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разработки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аспектно-маркерных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структур рубрик (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подрубрик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сайта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-методические рекомендации по разработке пакета рабочей документации сайта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2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3.Послепроектная стадия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методика  подготовки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вебтекстов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методика оценки качества сайта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-методика аудита сайтов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52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Усиление концептуальных и технологических основ сайтостроения позволяет снизить субъективизм разработчиков       и повысить  качество официальных сайтов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теоретической платформы и технологии  сайтостроения дает возможность  обеспечить целенаправленную профессиональную подготовку кадров в вузах и системе  повышения квалификации библиотечно-информационных работников 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Результативность технологического подхода при разработке официальных сайтов библиотек позволяет утверждать  возможность  его экстраполяции  применительно к созданию сайтов  учреждений  культуры других типов: музеев, театров, филармоний и  т.д. 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3521075" y="771525"/>
            <a:ext cx="1600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3903663" y="801688"/>
            <a:ext cx="182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33363" y="3789363"/>
            <a:ext cx="8613775" cy="2503487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u="sng">
                <a:solidFill>
                  <a:srgbClr val="000066"/>
                </a:solidFill>
                <a:cs typeface="Arial" charset="0"/>
              </a:rPr>
              <a:t>Почтовый адрес:</a:t>
            </a:r>
            <a:r>
              <a:rPr lang="ru-RU" sz="2600" b="1">
                <a:solidFill>
                  <a:srgbClr val="000066"/>
                </a:solidFill>
                <a:cs typeface="Arial" charset="0"/>
              </a:rPr>
              <a:t> </a:t>
            </a:r>
            <a:br>
              <a:rPr lang="ru-RU" sz="2600" b="1">
                <a:solidFill>
                  <a:srgbClr val="000066"/>
                </a:solidFill>
                <a:cs typeface="Arial" charset="0"/>
              </a:rPr>
            </a:br>
            <a:r>
              <a:rPr lang="ru-RU" sz="2600" b="1">
                <a:solidFill>
                  <a:srgbClr val="000066"/>
                </a:solidFill>
                <a:cs typeface="Arial" charset="0"/>
              </a:rPr>
              <a:t>Россия, 650029, Кемерово, ул. Ворошилова, 17</a:t>
            </a:r>
            <a:br>
              <a:rPr lang="ru-RU" sz="2600" b="1">
                <a:solidFill>
                  <a:srgbClr val="000066"/>
                </a:solidFill>
                <a:cs typeface="Arial" charset="0"/>
              </a:rPr>
            </a:br>
            <a:r>
              <a:rPr lang="ru-RU" sz="2600" b="1">
                <a:solidFill>
                  <a:srgbClr val="000066"/>
                </a:solidFill>
                <a:cs typeface="Arial" charset="0"/>
              </a:rPr>
              <a:t>Тел., факс: (384-2)</a:t>
            </a:r>
            <a:r>
              <a:rPr lang="en-US" sz="26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ru-RU" sz="2600" b="1">
                <a:solidFill>
                  <a:srgbClr val="000066"/>
                </a:solidFill>
                <a:cs typeface="Arial" charset="0"/>
              </a:rPr>
              <a:t>35-96-15</a:t>
            </a:r>
            <a:r>
              <a:rPr lang="ru-RU" sz="2800" b="1">
                <a:solidFill>
                  <a:srgbClr val="000066"/>
                </a:solidFill>
                <a:cs typeface="Arial" charset="0"/>
              </a:rPr>
              <a:t/>
            </a:r>
            <a:br>
              <a:rPr lang="ru-RU" sz="2800" b="1">
                <a:solidFill>
                  <a:srgbClr val="000066"/>
                </a:solidFill>
                <a:cs typeface="Arial" charset="0"/>
              </a:rPr>
            </a:br>
            <a:endParaRPr lang="ru-RU" sz="1000" b="1">
              <a:solidFill>
                <a:srgbClr val="00006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http://nii.kemguki.ru</a:t>
            </a:r>
            <a:br>
              <a:rPr lang="en-US" sz="2800" b="1">
                <a:solidFill>
                  <a:srgbClr val="000066"/>
                </a:solidFill>
              </a:rPr>
            </a:br>
            <a:r>
              <a:rPr lang="ru-RU" sz="2800" b="1">
                <a:solidFill>
                  <a:srgbClr val="000066"/>
                </a:solidFill>
                <a:cs typeface="Arial" charset="0"/>
              </a:rPr>
              <a:t>E-mail: </a:t>
            </a:r>
            <a:r>
              <a:rPr lang="en-US" sz="2800" b="1">
                <a:solidFill>
                  <a:srgbClr val="000066"/>
                </a:solidFill>
                <a:cs typeface="Arial" charset="0"/>
              </a:rPr>
              <a:t>nii@kemguki.ru</a:t>
            </a:r>
            <a:endParaRPr lang="ru-RU" sz="28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2832100" y="682625"/>
            <a:ext cx="14779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3186113" y="712788"/>
            <a:ext cx="16875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6746" name="WordArt 10"/>
          <p:cNvSpPr>
            <a:spLocks noChangeArrowheads="1" noChangeShapeType="1" noTextEdit="1"/>
          </p:cNvSpPr>
          <p:nvPr/>
        </p:nvSpPr>
        <p:spPr bwMode="auto">
          <a:xfrm>
            <a:off x="501650" y="414338"/>
            <a:ext cx="7891463" cy="2700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НАУЧНО-ИССЛЕДОВАТЕЛЬСКИЙ 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ИНСТИТУТ ИНФОРМАЦИОННЫХ 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ТЕХНОЛОГИЙ СОЦИАЛЬНОЙ </a:t>
            </a:r>
            <a:r>
              <a:rPr lang="ru-RU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СФЕРЫ </a:t>
            </a:r>
            <a:r>
              <a:rPr lang="ru-RU" sz="3600" kern="1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КемГУКИ</a:t>
            </a:r>
            <a:endParaRPr lang="ru-RU" sz="3600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 autoUpdateAnimBg="0"/>
      <p:bldP spid="1167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Предпосылки интенсификации библиотечного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повышения качества сайтов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неуклонный стремительный рост  российской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Интернет-аудитории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тенденция современного потребителя информации  к  получению необходимых сведений вне географических, временных и иных границ (А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nything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nywhere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Anytime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необходимость быстрой реакции на кардинальное изменение требований пользователей в условиях роста альтернативных Интернет-ресурсов;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поиска  и получения надежной информации в Интернет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понятия «официальный сайт  учреждения культуры»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Официальный сайт  учреждения культуры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сайт, представляющий собой его официальное представительство в Интернет в виде электронного информационного ресурса, содержащего логически завершенную, полную, хорошо структурированную, достоверную и  своевременную (актуальную) информацию, которая в пределах полномочий собственника сайта подлежит распространению в целях развития всех направлений его деятельности и не является предметом правовых и этических нарушений 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Важнейшие атрибуты  официального сайта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предназначенность для развития его официальных деловых отношений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полнота,  структурированность и  достоверность представляемой информации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ответственности за размещенную на сайте информацию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6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3484">
            <a:off x="6443663" y="3860800"/>
            <a:ext cx="18478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564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3459">
            <a:off x="4716463" y="836613"/>
            <a:ext cx="190658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6549874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7791">
            <a:off x="6659563" y="476250"/>
            <a:ext cx="16478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045641698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792">
            <a:off x="7693025" y="1341438"/>
            <a:ext cx="14509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489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133">
            <a:off x="6156325" y="1916113"/>
            <a:ext cx="13636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6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76">
            <a:off x="5003800" y="3213100"/>
            <a:ext cx="1527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тес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664">
            <a:off x="7092950" y="2349500"/>
            <a:ext cx="14509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212725" y="1190701"/>
            <a:ext cx="4859338" cy="45243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13047E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целостной концепции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главный барьер на пути создания официальных сайтов учреждений культуры и подготовки кадров в сфере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рубеже ХХ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645008" y="-500090"/>
            <a:ext cx="249876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22339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адекватности  постановки и решения задач создания официального сайта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Разработчики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правило, имеют   представление о том, как создать  сайт вообще,  но не располагают действенным теоретическим, методическим и технологическим инструментом для  постановки и достижения цели этой деятельности  с оптимальными результатами;  при этом зачастую имеет место субъективное представление о высоком уровне созданного ими сетевого информационного ресурса</a:t>
            </a:r>
          </a:p>
          <a:p>
            <a:pPr marL="0" indent="0" algn="just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Заказчики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могут четко сформулировать свои требования к сайту в</a:t>
            </a:r>
          </a:p>
          <a:p>
            <a:pPr marL="0" indent="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соответствии со спецификой своей предметной области (учреждения,</a:t>
            </a:r>
          </a:p>
          <a:p>
            <a:pPr marL="0" indent="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предприятия или организации),  ее функциями,  целями  и задачами</a:t>
            </a:r>
          </a:p>
          <a:p>
            <a:pPr>
              <a:buFontTx/>
              <a:buChar char="-"/>
            </a:pPr>
            <a:endParaRPr 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Сделайте нам хороший сайт.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Никто не стремится к созданию плохих сайтов, но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всем не угодишь… Просто  нужны более смекалистые пользователи.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(Из разговора между разработчиком и заказчиком сайта) </a:t>
            </a:r>
          </a:p>
          <a:p>
            <a:pPr>
              <a:defRPr/>
            </a:pPr>
            <a:endParaRPr lang="ru-RU" sz="1800" dirty="0" smtClean="0"/>
          </a:p>
        </p:txBody>
      </p:sp>
      <p:pic>
        <p:nvPicPr>
          <p:cNvPr id="4" name="Picture 1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876"/>
            <a:ext cx="321471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71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33484">
            <a:off x="6395796" y="3842293"/>
            <a:ext cx="18478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564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3459">
            <a:off x="4716463" y="836613"/>
            <a:ext cx="190658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6549874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77791">
            <a:off x="6659563" y="476250"/>
            <a:ext cx="16478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045641698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6792">
            <a:off x="7693025" y="1341438"/>
            <a:ext cx="14509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489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4133">
            <a:off x="6156325" y="1916113"/>
            <a:ext cx="13636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6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876">
            <a:off x="5003800" y="3213100"/>
            <a:ext cx="1527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тест"/>
          <p:cNvPicPr>
            <a:picLocks noChangeAspect="1" noChangeArrowheads="1"/>
          </p:cNvPicPr>
          <p:nvPr/>
        </p:nvPicPr>
        <p:blipFill>
          <a:blip r:embed="rId8" cstate="print">
            <a:lum bright="20000"/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3664">
            <a:off x="7092950" y="2349500"/>
            <a:ext cx="1450975" cy="2060575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697296" y="1550993"/>
            <a:ext cx="1946274" cy="259238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0" hangingPunct="0"/>
            <a:r>
              <a:rPr lang="ru-RU" sz="1200" b="1" dirty="0">
                <a:solidFill>
                  <a:srgbClr val="002060"/>
                </a:solidFill>
              </a:rPr>
              <a:t>Концепция</a:t>
            </a:r>
          </a:p>
          <a:p>
            <a:pPr algn="ctr" eaLnBrk="0" hangingPunct="0"/>
            <a:r>
              <a:rPr lang="ru-RU" sz="1200" b="1" dirty="0" smtClean="0">
                <a:solidFill>
                  <a:srgbClr val="002060"/>
                </a:solidFill>
              </a:rPr>
              <a:t>создания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1200" b="1" dirty="0" err="1">
                <a:solidFill>
                  <a:srgbClr val="002060"/>
                </a:solidFill>
              </a:rPr>
              <a:t>контента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1200" b="1" dirty="0" smtClean="0">
                <a:solidFill>
                  <a:srgbClr val="002060"/>
                </a:solidFill>
              </a:rPr>
              <a:t>официального сайта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1200" b="1" dirty="0" smtClean="0">
                <a:solidFill>
                  <a:srgbClr val="002060"/>
                </a:solidFill>
              </a:rPr>
              <a:t>учреждения </a:t>
            </a:r>
            <a:r>
              <a:rPr lang="ru-RU" sz="1200" b="1" dirty="0">
                <a:solidFill>
                  <a:srgbClr val="002060"/>
                </a:solidFill>
              </a:rPr>
              <a:t>культуры</a:t>
            </a:r>
          </a:p>
        </p:txBody>
      </p:sp>
      <p:sp>
        <p:nvSpPr>
          <p:cNvPr id="9227" name="WordArt 13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39163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1" dir="t"/>
            </a:scene3d>
            <a:sp3d extrusionH="23800" prstMaterial="legacyMatte">
              <a:extrusionClr>
                <a:schemeClr val="tx1"/>
              </a:extrusionClr>
            </a:sp3d>
          </a:bodyPr>
          <a:lstStyle/>
          <a:p>
            <a:pPr algn="ctr"/>
            <a:endParaRPr lang="ru-RU" sz="2000" b="1" kern="10" spc="40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262687" y="357188"/>
            <a:ext cx="3600451" cy="466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0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2125660" y="3643314"/>
            <a:ext cx="1946274" cy="2449511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Интегрированная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технология  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en-US" sz="1200" b="1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создания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электронных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 информационных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 ресурсов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endParaRPr lang="ru-RU" sz="1550" dirty="0">
              <a:latin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714876" y="4071942"/>
            <a:ext cx="2071702" cy="266382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</a:rPr>
              <a:t>Технологии 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en-US" sz="1200" b="1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создания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электронных ресурсов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 библиотеки</a:t>
            </a:r>
          </a:p>
          <a:p>
            <a:pPr algn="ctr" eaLnBrk="0" hangingPunct="0">
              <a:defRPr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Гл. 6 Технологии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создания официальных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сайтов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библиотек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endParaRPr lang="ru-RU" sz="1550" dirty="0">
              <a:latin typeface="Arial" pitchFamily="34" charset="0"/>
            </a:endParaRPr>
          </a:p>
        </p:txBody>
      </p:sp>
      <p:pic>
        <p:nvPicPr>
          <p:cNvPr id="17" name="Picture 6" descr="CopertinaUSERNEED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285860"/>
            <a:ext cx="1855845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1" descr="принцип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428736"/>
            <a:ext cx="1928826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38"/>
          <p:cNvCxnSpPr/>
          <p:nvPr/>
        </p:nvCxnSpPr>
        <p:spPr bwMode="auto">
          <a:xfrm flipV="1">
            <a:off x="3963388" y="5357825"/>
            <a:ext cx="251422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обложка - оборо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4003698"/>
            <a:ext cx="1882775" cy="2640012"/>
          </a:xfrm>
          <a:prstGeom prst="rect">
            <a:avLst/>
          </a:prstGeom>
        </p:spPr>
      </p:pic>
      <p:pic>
        <p:nvPicPr>
          <p:cNvPr id="21" name="Picture 2" descr="C:\My documents\works\презентации\Вестник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286388"/>
            <a:ext cx="1500198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64293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официального сайта учреждения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ХХ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36"/>
            <a:ext cx="8642350" cy="1143000"/>
          </a:xfrm>
        </p:spPr>
        <p:txBody>
          <a:bodyPr rtlCol="0"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Важнейшие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постулаты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концепции разработки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официального сайта учреждения культуры  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8229600" cy="4714908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официальных сайтов требует создания единого базового понятийно-терминологического аппарата</a:t>
            </a:r>
          </a:p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Построение официальных сайтов учреждений культуры должно базироваться на учете общесистемных и организационных принципов сайтостроения</a:t>
            </a:r>
          </a:p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контента сайта требует  последовательного выполнения  комплекса работ предпроектной, проектной,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послепроектной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стадий</a:t>
            </a:r>
          </a:p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контента официального сайта учреждения культуры        должна базироваться на учете: типа объекта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сайтостроения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       выполняемых       им функций, состава категорий        пользователей  и их информационных       потребностей</a:t>
            </a:r>
          </a:p>
          <a:p>
            <a:pPr algn="just" eaLnBrk="1" hangingPunct="1"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	Создание официального сайта учреждения культуры должно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базироваться на сочетании технологического и творческого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подходов </a:t>
            </a:r>
          </a:p>
          <a:p>
            <a:pPr eaLnBrk="1" hangingPunct="1">
              <a:buNone/>
            </a:pPr>
            <a:endParaRPr lang="ru-RU" sz="16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7" name="Picture 5" descr="C:\My documents\works\презентации\sources\images\compas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2122484" cy="214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482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Green My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</TotalTime>
  <Words>2933</Words>
  <Application>Microsoft Office PowerPoint</Application>
  <PresentationFormat>Экран (4:3)</PresentationFormat>
  <Paragraphs>469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Диаграмма</vt:lpstr>
      <vt:lpstr>Создание официальных сайтов учреждений культуры: от разработки концепции к подготовке и повышению квалификации информационных кадров </vt:lpstr>
      <vt:lpstr>Слайд 2</vt:lpstr>
      <vt:lpstr>Слайд 3</vt:lpstr>
      <vt:lpstr>Предпосылки интенсификации библиотечного сайтостроения и повышения качества сайтов </vt:lpstr>
      <vt:lpstr>Определение понятия «официальный сайт  учреждения культуры» </vt:lpstr>
      <vt:lpstr>Слайд 6</vt:lpstr>
      <vt:lpstr>   Проблема адекватности  постановки и решения задач создания официального сайта    </vt:lpstr>
      <vt:lpstr>Слайд 8</vt:lpstr>
      <vt:lpstr>Важнейшие постулаты концепции разработки  официального сайта учреждения культуры   </vt:lpstr>
      <vt:lpstr>Основные результаты работ, выполняемых на стадиях создания официального сайта</vt:lpstr>
      <vt:lpstr>Главные аспекты концептуального проектирования официального сайта объекта культуры </vt:lpstr>
      <vt:lpstr>Слайд 12</vt:lpstr>
      <vt:lpstr>Интегрированная технология создания электронных информационных ресурсов–  компас  разработчика  и заказчика официального сайта</vt:lpstr>
      <vt:lpstr>Слайд 14</vt:lpstr>
      <vt:lpstr>Технологии предпроектной стадии создания сайта</vt:lpstr>
      <vt:lpstr>Технологии проектной стадии создания официального сайта</vt:lpstr>
      <vt:lpstr>Технологии послепроектной стадии создания сайта</vt:lpstr>
      <vt:lpstr>Слайд 18</vt:lpstr>
      <vt:lpstr>   Значение  информационного образа объекта сайтостроения при разработке  контента официального сайта конкретного учреждения культуры   </vt:lpstr>
      <vt:lpstr>Слайд 20</vt:lpstr>
      <vt:lpstr>Предпосылки совершенствования подготовки и повышения квалификации кадров в сфере разработки официальных  сайтов библиотек </vt:lpstr>
      <vt:lpstr>Слайд 22</vt:lpstr>
      <vt:lpstr>Специальности и направления подготовки высшего профессионального образования, обеспечивающие в КемГУКИ подготовку студентов в сфере создания официальных сайтов</vt:lpstr>
      <vt:lpstr>Учебные дисциплины, обеспечивающие подготовку студентов бакалавриата в сфере создания официальных сайтов</vt:lpstr>
      <vt:lpstr>«Проектирование Интернет-ресурсов» как интегральная учебная дисциплина, обеспечивающая подготовку студентов в сфере создания официальных сайтов</vt:lpstr>
      <vt:lpstr>Структура программы  учебной дисциплины «Проектирование Интернет-ресурсов»  </vt:lpstr>
      <vt:lpstr>Состав знаний, формируемых при изучении учебной дисциплины «Проектирование Интернет-ресурсов»</vt:lpstr>
      <vt:lpstr>Состав умений, формируемых при изучении учебной дисциплины «Проектирование Интернет-ресурсов»</vt:lpstr>
      <vt:lpstr>Примерная  тематика индивидуальных проектных заданий по учебной дисциплине «Проектирование Интернет-ресурсов»  </vt:lpstr>
      <vt:lpstr>Примерная  тематика  аналитических отчетов по учебной дисциплине «Проектирование Интернет-ресурсов» </vt:lpstr>
      <vt:lpstr>Подготовка и защита студентами дипломных проектов как форма целенаправленной деятельности по внедрению в библиотечно-информационную практику концепции и технологий сайтостроения </vt:lpstr>
      <vt:lpstr>Повышение квалификации  работников библиотек в сфере сайтостроения: цель и задачи курса «Технологии сайтостроения» </vt:lpstr>
      <vt:lpstr>Структура программы курса «Технологии сайтостроения» для  работников библиотек </vt:lpstr>
      <vt:lpstr>Повышение квалификации по курсу «Технологии сайтостроения» для  работников библиотек: особенности обучения </vt:lpstr>
      <vt:lpstr>Надежный инструментарий - основа обеспечения технологичности обучения  студентов/слушателей курсов повышения квалификации</vt:lpstr>
      <vt:lpstr>Методическое обеспечение подготовки кадров  в сфере сайтостроения успешного внедрения и продвижения концепции и технологий официального сайтостроения</vt:lpstr>
      <vt:lpstr>Выводы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TheRealMaN_</dc:creator>
  <cp:lastModifiedBy>Надежда</cp:lastModifiedBy>
  <cp:revision>771</cp:revision>
  <cp:lastPrinted>1601-01-01T00:00:00Z</cp:lastPrinted>
  <dcterms:created xsi:type="dcterms:W3CDTF">1601-01-01T00:00:00Z</dcterms:created>
  <dcterms:modified xsi:type="dcterms:W3CDTF">2013-11-25T18:26:16Z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